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4F8FF98-DC47-4311-8C1E-F1D47E166838}">
  <a:tblStyle styleId="{34F8FF98-DC47-4311-8C1E-F1D47E16683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fc335ec91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fc335ec91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7d00e24b4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7d00e24b4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fc335ec9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fc335ec9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1fc335ec9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1fc335ec9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fc335ec91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fc335ec91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fc335ec9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fc335ec9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fc335ec91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fc335ec9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fc335ec91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fc335ec91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fc335ec91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fc335ec91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fc335ec91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fc335ec91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76200" y="-42862"/>
            <a:ext cx="9220200" cy="5186363"/>
          </a:xfrm>
          <a:prstGeom prst="rect">
            <a:avLst/>
          </a:prstGeom>
          <a:noFill/>
          <a:ln>
            <a:noFill/>
          </a:ln>
        </p:spPr>
      </p:pic>
      <p:sp>
        <p:nvSpPr>
          <p:cNvPr id="55" name="Google Shape;55;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Tools for Success</a:t>
            </a:r>
            <a:endParaRPr/>
          </a:p>
        </p:txBody>
      </p:sp>
      <p:sp>
        <p:nvSpPr>
          <p:cNvPr id="56" name="Google Shape;56;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ASTR 105 Lab</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Today’s Lab</a:t>
            </a:r>
            <a:endParaRPr/>
          </a:p>
        </p:txBody>
      </p:sp>
      <p:sp>
        <p:nvSpPr>
          <p:cNvPr id="110" name="Google Shape;110;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We’ll be going over basic math and problem-solving techniques that are essential for the rest of this course. These include the metric system, unit conversion, scientific notation, exponents, order of operations, reading maps, plots/graphs, and the “reality check”. </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If you have questions- please ask! That’s what I’m here for!</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17" name="Google Shape;117;p23"/>
          <p:cNvPicPr preferRelativeResize="0"/>
          <p:nvPr/>
        </p:nvPicPr>
        <p:blipFill>
          <a:blip r:embed="rId3">
            <a:alphaModFix/>
          </a:blip>
          <a:stretch>
            <a:fillRect/>
          </a:stretch>
        </p:blipFill>
        <p:spPr>
          <a:xfrm>
            <a:off x="0" y="-1067101"/>
            <a:ext cx="9144003" cy="621059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p:txBody>
      </p:sp>
      <p:sp>
        <p:nvSpPr>
          <p:cNvPr id="62" name="Google Shape;62;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My name: David DeColibus</a:t>
            </a:r>
            <a:endParaRPr/>
          </a:p>
          <a:p>
            <a:pPr indent="0" lvl="0" marL="0" rtl="0" algn="l">
              <a:spcBef>
                <a:spcPts val="1600"/>
              </a:spcBef>
              <a:spcAft>
                <a:spcPts val="0"/>
              </a:spcAft>
              <a:buNone/>
            </a:pPr>
            <a:r>
              <a:rPr lang="en"/>
              <a:t>This is Astronomy 105 Lab!</a:t>
            </a:r>
            <a:endParaRPr/>
          </a:p>
          <a:p>
            <a:pPr indent="0" lvl="0" marL="0" rtl="0" algn="l">
              <a:spcBef>
                <a:spcPts val="1600"/>
              </a:spcBef>
              <a:spcAft>
                <a:spcPts val="0"/>
              </a:spcAft>
              <a:buNone/>
            </a:pPr>
            <a:r>
              <a:rPr lang="en"/>
              <a:t>This is the lab section for ASTR 105: The Planets, section 2.</a:t>
            </a:r>
            <a:endParaRPr/>
          </a:p>
          <a:p>
            <a:pPr indent="0" lvl="0" marL="0" rtl="0" algn="l">
              <a:spcBef>
                <a:spcPts val="1600"/>
              </a:spcBef>
              <a:spcAft>
                <a:spcPts val="0"/>
              </a:spcAft>
              <a:buNone/>
            </a:pPr>
            <a:r>
              <a:rPr lang="en"/>
              <a:t>Today we’ll be going over the syllabus, a small math quiz and get to know you sheet, and then you’ll get to work with the first lab, titled Tools For Success.</a:t>
            </a:r>
            <a:endParaRPr/>
          </a:p>
          <a:p>
            <a:pPr indent="0" lvl="0" marL="0" rtl="0" algn="l">
              <a:spcBef>
                <a:spcPts val="160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should have:</a:t>
            </a:r>
            <a:endParaRPr/>
          </a:p>
          <a:p>
            <a:pPr indent="0" lvl="0" marL="0" rtl="0" algn="l">
              <a:spcBef>
                <a:spcPts val="0"/>
              </a:spcBef>
              <a:spcAft>
                <a:spcPts val="0"/>
              </a:spcAft>
              <a:buNone/>
            </a:pPr>
            <a:r>
              <a:t/>
            </a:r>
            <a:endParaRPr/>
          </a:p>
        </p:txBody>
      </p:sp>
      <p:sp>
        <p:nvSpPr>
          <p:cNvPr id="68" name="Google Shape;68;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Syllabus</a:t>
            </a:r>
            <a:endParaRPr/>
          </a:p>
          <a:p>
            <a:pPr indent="0" lvl="0" marL="0" rtl="0" algn="l">
              <a:spcBef>
                <a:spcPts val="1600"/>
              </a:spcBef>
              <a:spcAft>
                <a:spcPts val="0"/>
              </a:spcAft>
              <a:buNone/>
            </a:pPr>
            <a:r>
              <a:rPr lang="en"/>
              <a:t>Get-To-Know-You sheet </a:t>
            </a:r>
            <a:endParaRPr/>
          </a:p>
          <a:p>
            <a:pPr indent="0" lvl="0" marL="0" rtl="0" algn="l">
              <a:spcBef>
                <a:spcPts val="1600"/>
              </a:spcBef>
              <a:spcAft>
                <a:spcPts val="0"/>
              </a:spcAft>
              <a:buNone/>
            </a:pPr>
            <a:r>
              <a:rPr lang="en"/>
              <a:t>Lab 1 </a:t>
            </a:r>
            <a:endParaRPr/>
          </a:p>
          <a:p>
            <a:pPr indent="0" lvl="0" marL="0" rtl="0" algn="l">
              <a:spcBef>
                <a:spcPts val="1600"/>
              </a:spcBef>
              <a:spcAft>
                <a:spcPts val="0"/>
              </a:spcAft>
              <a:buNone/>
            </a:pPr>
            <a:r>
              <a:rPr lang="en"/>
              <a:t>Algebra Review</a:t>
            </a:r>
            <a:endParaRPr/>
          </a:p>
          <a:p>
            <a:pPr indent="0" lvl="0" marL="0" rtl="0" algn="l">
              <a:spcBef>
                <a:spcPts val="1600"/>
              </a:spcBef>
              <a:spcAft>
                <a:spcPts val="1600"/>
              </a:spcAft>
              <a:buNone/>
            </a:pPr>
            <a:r>
              <a:rPr lang="en"/>
              <a:t>Math Quiz</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 for the next few weeks</a:t>
            </a:r>
            <a:endParaRPr/>
          </a:p>
        </p:txBody>
      </p:sp>
      <p:graphicFrame>
        <p:nvGraphicFramePr>
          <p:cNvPr id="74" name="Google Shape;74;p16"/>
          <p:cNvGraphicFramePr/>
          <p:nvPr/>
        </p:nvGraphicFramePr>
        <p:xfrm>
          <a:off x="952500" y="1619250"/>
          <a:ext cx="3000000" cy="3000000"/>
        </p:xfrm>
        <a:graphic>
          <a:graphicData uri="http://schemas.openxmlformats.org/drawingml/2006/table">
            <a:tbl>
              <a:tblPr>
                <a:noFill/>
                <a:tableStyleId>{34F8FF98-DC47-4311-8C1E-F1D47E166838}</a:tableStyleId>
              </a:tblPr>
              <a:tblGrid>
                <a:gridCol w="2456925"/>
                <a:gridCol w="2456925"/>
                <a:gridCol w="2456925"/>
              </a:tblGrid>
              <a:tr h="608400">
                <a:tc>
                  <a:txBody>
                    <a:bodyPr/>
                    <a:lstStyle/>
                    <a:p>
                      <a:pPr indent="0" lvl="0" marL="0" rtl="0" algn="l">
                        <a:spcBef>
                          <a:spcPts val="0"/>
                        </a:spcBef>
                        <a:spcAft>
                          <a:spcPts val="0"/>
                        </a:spcAft>
                        <a:buNone/>
                      </a:pPr>
                      <a:r>
                        <a:rPr lang="en">
                          <a:solidFill>
                            <a:schemeClr val="lt2"/>
                          </a:solidFill>
                        </a:rPr>
                        <a:t>Week of:</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Lab No.</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Lab Title:</a:t>
                      </a:r>
                      <a:endParaRPr>
                        <a:solidFill>
                          <a:schemeClr val="lt2"/>
                        </a:solidFill>
                      </a:endParaRPr>
                    </a:p>
                  </a:txBody>
                  <a:tcPr marT="91425" marB="91425" marR="91425" marL="91425"/>
                </a:tc>
              </a:tr>
              <a:tr h="608400">
                <a:tc>
                  <a:txBody>
                    <a:bodyPr/>
                    <a:lstStyle/>
                    <a:p>
                      <a:pPr indent="0" lvl="0" marL="0" rtl="0" algn="l">
                        <a:spcBef>
                          <a:spcPts val="0"/>
                        </a:spcBef>
                        <a:spcAft>
                          <a:spcPts val="0"/>
                        </a:spcAft>
                        <a:buNone/>
                      </a:pPr>
                      <a:r>
                        <a:rPr lang="en">
                          <a:solidFill>
                            <a:schemeClr val="lt2"/>
                          </a:solidFill>
                        </a:rPr>
                        <a:t>1/27</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1</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Intro/Tools to Success</a:t>
                      </a:r>
                      <a:endParaRPr>
                        <a:solidFill>
                          <a:schemeClr val="lt2"/>
                        </a:solidFill>
                      </a:endParaRPr>
                    </a:p>
                  </a:txBody>
                  <a:tcPr marT="91425" marB="91425" marR="91425" marL="91425"/>
                </a:tc>
              </a:tr>
              <a:tr h="608400">
                <a:tc>
                  <a:txBody>
                    <a:bodyPr/>
                    <a:lstStyle/>
                    <a:p>
                      <a:pPr indent="0" lvl="0" marL="0" rtl="0" algn="l">
                        <a:spcBef>
                          <a:spcPts val="0"/>
                        </a:spcBef>
                        <a:spcAft>
                          <a:spcPts val="0"/>
                        </a:spcAft>
                        <a:buNone/>
                      </a:pPr>
                      <a:r>
                        <a:rPr lang="en">
                          <a:solidFill>
                            <a:schemeClr val="lt2"/>
                          </a:solidFill>
                        </a:rPr>
                        <a:t>2/3</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2</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Origin of the Seasons</a:t>
                      </a:r>
                      <a:endParaRPr>
                        <a:solidFill>
                          <a:schemeClr val="lt2"/>
                        </a:solidFill>
                      </a:endParaRPr>
                    </a:p>
                  </a:txBody>
                  <a:tcPr marT="91425" marB="91425" marR="91425" marL="91425"/>
                </a:tc>
              </a:tr>
              <a:tr h="608400">
                <a:tc>
                  <a:txBody>
                    <a:bodyPr/>
                    <a:lstStyle/>
                    <a:p>
                      <a:pPr indent="0" lvl="0" marL="0" rtl="0" algn="l">
                        <a:spcBef>
                          <a:spcPts val="0"/>
                        </a:spcBef>
                        <a:spcAft>
                          <a:spcPts val="0"/>
                        </a:spcAft>
                        <a:buNone/>
                      </a:pPr>
                      <a:r>
                        <a:rPr lang="en">
                          <a:solidFill>
                            <a:schemeClr val="lt2"/>
                          </a:solidFill>
                        </a:rPr>
                        <a:t>2</a:t>
                      </a:r>
                      <a:r>
                        <a:rPr lang="en">
                          <a:solidFill>
                            <a:schemeClr val="lt2"/>
                          </a:solidFill>
                        </a:rPr>
                        <a:t>/10</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3</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Scale Model of the Solar System</a:t>
                      </a:r>
                      <a:endParaRPr>
                        <a:solidFill>
                          <a:schemeClr val="lt2"/>
                        </a:solidFill>
                      </a:endParaRPr>
                    </a:p>
                  </a:txBody>
                  <a:tcPr marT="91425" marB="91425" marR="91425" marL="91425"/>
                </a:tc>
              </a:tr>
              <a:tr h="608400">
                <a:tc>
                  <a:txBody>
                    <a:bodyPr/>
                    <a:lstStyle/>
                    <a:p>
                      <a:pPr indent="0" lvl="0" marL="0" rtl="0" algn="l">
                        <a:spcBef>
                          <a:spcPts val="0"/>
                        </a:spcBef>
                        <a:spcAft>
                          <a:spcPts val="0"/>
                        </a:spcAft>
                        <a:buNone/>
                      </a:pPr>
                      <a:r>
                        <a:rPr lang="en">
                          <a:solidFill>
                            <a:schemeClr val="lt2"/>
                          </a:solidFill>
                        </a:rPr>
                        <a:t>2</a:t>
                      </a:r>
                      <a:r>
                        <a:rPr lang="en">
                          <a:solidFill>
                            <a:schemeClr val="lt2"/>
                          </a:solidFill>
                        </a:rPr>
                        <a:t>/17</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a:t>
                      </a:r>
                      <a:endParaRPr>
                        <a:solidFill>
                          <a:schemeClr val="lt2"/>
                        </a:solidFill>
                      </a:endParaRPr>
                    </a:p>
                  </a:txBody>
                  <a:tcPr marT="91425" marB="91425" marR="91425" marL="91425"/>
                </a:tc>
                <a:tc>
                  <a:txBody>
                    <a:bodyPr/>
                    <a:lstStyle/>
                    <a:p>
                      <a:pPr indent="0" lvl="0" marL="0" rtl="0" algn="l">
                        <a:spcBef>
                          <a:spcPts val="0"/>
                        </a:spcBef>
                        <a:spcAft>
                          <a:spcPts val="0"/>
                        </a:spcAft>
                        <a:buNone/>
                      </a:pPr>
                      <a:r>
                        <a:rPr lang="en">
                          <a:solidFill>
                            <a:schemeClr val="lt2"/>
                          </a:solidFill>
                        </a:rPr>
                        <a:t>Review</a:t>
                      </a:r>
                      <a:endParaRPr>
                        <a:solidFill>
                          <a:schemeClr val="lt2"/>
                        </a:solidFill>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Format of Lab and Expectations</a:t>
            </a:r>
            <a:endParaRPr/>
          </a:p>
        </p:txBody>
      </p:sp>
      <p:sp>
        <p:nvSpPr>
          <p:cNvPr id="80" name="Google Shape;80;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two main parts of the lab- in-class group work, and a take-home assignment.</a:t>
            </a:r>
            <a:endParaRPr/>
          </a:p>
          <a:p>
            <a:pPr indent="0" lvl="0" marL="0" rtl="0" algn="l">
              <a:spcBef>
                <a:spcPts val="1600"/>
              </a:spcBef>
              <a:spcAft>
                <a:spcPts val="0"/>
              </a:spcAft>
              <a:buNone/>
            </a:pPr>
            <a:r>
              <a:rPr lang="en"/>
              <a:t>Group work is due at the end of the lab, and take-home lab reports are due at the next lab. Please don’t turn things in late.</a:t>
            </a:r>
            <a:endParaRPr/>
          </a:p>
          <a:p>
            <a:pPr indent="0" lvl="0" marL="0" rtl="0" algn="l">
              <a:spcBef>
                <a:spcPts val="1600"/>
              </a:spcBef>
              <a:spcAft>
                <a:spcPts val="0"/>
              </a:spcAft>
              <a:buNone/>
            </a:pPr>
            <a:r>
              <a:rPr lang="en"/>
              <a:t>In class group work is worth 65% of your grade for each individual lab, and the take home section (lab reports) is worth 35%.</a:t>
            </a:r>
            <a:endParaRPr/>
          </a:p>
          <a:p>
            <a:pPr indent="0" lvl="0" marL="0" rtl="0" algn="l">
              <a:spcBef>
                <a:spcPts val="1600"/>
              </a:spcBef>
              <a:spcAft>
                <a:spcPts val="1600"/>
              </a:spcAft>
              <a:buNone/>
            </a:pPr>
            <a:r>
              <a:rPr lang="en"/>
              <a:t>In total, each lab is worth 2.5% of your final grade, and with 10 labs this is 25% total.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Format of Lab and Expectations</a:t>
            </a:r>
            <a:endParaRPr/>
          </a:p>
        </p:txBody>
      </p:sp>
      <p:sp>
        <p:nvSpPr>
          <p:cNvPr id="86" name="Google Shape;86;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will be assigned lab groups- these will be decided before the next lab.</a:t>
            </a:r>
            <a:endParaRPr/>
          </a:p>
          <a:p>
            <a:pPr indent="0" lvl="0" marL="0" rtl="0" algn="l">
              <a:spcBef>
                <a:spcPts val="1600"/>
              </a:spcBef>
              <a:spcAft>
                <a:spcPts val="0"/>
              </a:spcAft>
              <a:buNone/>
            </a:pPr>
            <a:r>
              <a:rPr lang="en"/>
              <a:t>Keep up with the Canvas page! It’s important. You can also send me an email through Canvas.</a:t>
            </a:r>
            <a:endParaRPr/>
          </a:p>
          <a:p>
            <a:pPr indent="0" lvl="0" marL="0" rtl="0" algn="l">
              <a:spcBef>
                <a:spcPts val="1600"/>
              </a:spcBef>
              <a:spcAft>
                <a:spcPts val="0"/>
              </a:spcAft>
              <a:buNone/>
            </a:pPr>
            <a:r>
              <a:rPr lang="en"/>
              <a:t>Lab summaries: Don’t plagiarize, don’t copy off other people. This is an individual work project. They are due at the BEGINNING of the next lab we meet and are </a:t>
            </a:r>
            <a:r>
              <a:rPr b="1" i="1" lang="en"/>
              <a:t>handwritten</a:t>
            </a:r>
            <a:r>
              <a:rPr lang="en"/>
              <a:t>, submitted on paper.</a:t>
            </a:r>
            <a:endParaRPr/>
          </a:p>
          <a:p>
            <a:pPr indent="0" lvl="0" marL="0" rtl="0" algn="l">
              <a:spcBef>
                <a:spcPts val="1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Plagiarism/Copying</a:t>
            </a:r>
            <a:endParaRPr/>
          </a:p>
        </p:txBody>
      </p:sp>
      <p:sp>
        <p:nvSpPr>
          <p:cNvPr id="92" name="Google Shape;92;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Don’t do it. </a:t>
            </a:r>
            <a:endParaRPr i="1"/>
          </a:p>
          <a:p>
            <a:pPr indent="0" lvl="0" marL="0" rtl="0" algn="l">
              <a:spcBef>
                <a:spcPts val="1600"/>
              </a:spcBef>
              <a:spcAft>
                <a:spcPts val="0"/>
              </a:spcAft>
              <a:buNone/>
            </a:pPr>
            <a:r>
              <a:rPr lang="en"/>
              <a:t>Collaboration on the group section of the lab is encouraged. But the take home sections need to be your own work. If you take information from the lab manual, or the Internet (Wikipedia), or a textbook, or a paper- you need to cite it. Be clear about where you got your info from.</a:t>
            </a:r>
            <a:endParaRPr/>
          </a:p>
          <a:p>
            <a:pPr indent="0" lvl="0" marL="0" rtl="0" algn="l">
              <a:spcBef>
                <a:spcPts val="1600"/>
              </a:spcBef>
              <a:spcAft>
                <a:spcPts val="0"/>
              </a:spcAft>
              <a:buNone/>
            </a:pPr>
            <a:r>
              <a:rPr lang="en"/>
              <a:t>Don’t copy from other people. You will get a zero on the lab, and I’ll report you directly to the professor. This is non-negotiable.</a:t>
            </a:r>
            <a:endParaRPr/>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Lab Manual</a:t>
            </a:r>
            <a:endParaRPr/>
          </a:p>
        </p:txBody>
      </p:sp>
      <p:sp>
        <p:nvSpPr>
          <p:cNvPr id="98" name="Google Shape;98;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Starting next lab, you are responsible for bringing your own lab manual.</a:t>
            </a:r>
            <a:endParaRPr/>
          </a:p>
          <a:p>
            <a:pPr indent="0" lvl="0" marL="0" rtl="0" algn="l">
              <a:spcBef>
                <a:spcPts val="1600"/>
              </a:spcBef>
              <a:spcAft>
                <a:spcPts val="0"/>
              </a:spcAft>
              <a:buNone/>
            </a:pPr>
            <a:r>
              <a:rPr lang="en"/>
              <a:t>The link to the lab manual is at the top of the syllabus. You can either print it out yourself using the on-campus printers, or you can go someplace like Fedex Kinkos and have them print it out (about $35). </a:t>
            </a:r>
            <a:endParaRPr/>
          </a:p>
          <a:p>
            <a:pPr indent="0" lvl="0" marL="0" rtl="0" algn="l">
              <a:spcBef>
                <a:spcPts val="1600"/>
              </a:spcBef>
              <a:spcAft>
                <a:spcPts val="0"/>
              </a:spcAft>
              <a:buNone/>
            </a:pPr>
            <a:r>
              <a:rPr lang="en"/>
              <a:t>I suggest just printing off the lab we’re doing before each class, instead of printing the whole thing.</a:t>
            </a:r>
            <a:endParaRPr/>
          </a:p>
          <a:p>
            <a:pPr indent="0" lvl="0" marL="0" rtl="0" algn="l">
              <a:spcBef>
                <a:spcPts val="1600"/>
              </a:spcBef>
              <a:spcAft>
                <a:spcPts val="1600"/>
              </a:spcAft>
              <a:buNone/>
            </a:pPr>
            <a:r>
              <a:rPr lang="en"/>
              <a:t>If you forget your lab manual, I don’t bring extras.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Other minor notes</a:t>
            </a:r>
            <a:endParaRPr/>
          </a:p>
        </p:txBody>
      </p:sp>
      <p:sp>
        <p:nvSpPr>
          <p:cNvPr id="104" name="Google Shape;104;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Show your work, and show your units. No “naked numbers”- every final answer (and everything within the problem too) needs to have units attached. Unless the problem specifically asks for it, we use the SI system of units, aka the metric system. </a:t>
            </a:r>
            <a:endParaRPr/>
          </a:p>
          <a:p>
            <a:pPr indent="0" lvl="0" marL="0" rtl="0" algn="l">
              <a:spcBef>
                <a:spcPts val="1600"/>
              </a:spcBef>
              <a:spcAft>
                <a:spcPts val="0"/>
              </a:spcAft>
              <a:buNone/>
            </a:pPr>
            <a:r>
              <a:rPr lang="en"/>
              <a:t>My office hours are 2-4 PM on Wednesday, in the Astronomy building, room 121. Email me if you need another time to meet with me- I’m flexible.</a:t>
            </a:r>
            <a:endParaRPr/>
          </a:p>
          <a:p>
            <a:pPr indent="0" lvl="0" marL="0" rtl="0" algn="l">
              <a:spcBef>
                <a:spcPts val="1600"/>
              </a:spcBef>
              <a:spcAft>
                <a:spcPts val="0"/>
              </a:spcAft>
              <a:buNone/>
            </a:pPr>
            <a:r>
              <a:rPr lang="en"/>
              <a:t>If you know ahead of time that you cannot make lab, contact me ASAP. There are six different sections of this lab, and we will try to get you into another one. If you miss those labs, you will </a:t>
            </a:r>
            <a:r>
              <a:rPr lang="en"/>
              <a:t>receive</a:t>
            </a:r>
            <a:r>
              <a:rPr lang="en"/>
              <a:t> a zero on the in-lab section. You can still do the summary for credit, but remember to turn it in on time.</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